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59" r:id="rId6"/>
    <p:sldId id="260" r:id="rId7"/>
    <p:sldId id="261" r:id="rId8"/>
    <p:sldId id="262" r:id="rId9"/>
    <p:sldId id="267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dan" initials="V" lastIdx="1" clrIdx="0">
    <p:extLst>
      <p:ext uri="{19B8F6BF-5375-455C-9EA6-DF929625EA0E}">
        <p15:presenceInfo xmlns:p15="http://schemas.microsoft.com/office/powerpoint/2012/main" userId="5f8e72e08bb7570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4568B-DECE-4F36-BE30-BB3C9D65F3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5AEB2-9F72-498A-AAF3-6DAEA09064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C8AC3-730E-4242-B393-17E6817E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3FD72-B359-46EB-8FB3-1AC4224450E2}" type="datetimeFigureOut">
              <a:rPr lang="ro-RO" smtClean="0"/>
              <a:t>16.06.2021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ACFC4-52F5-47C6-B6B1-AE2FE250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4914A0-C3EB-46BD-B8BB-42D1FCB87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9464-10CA-49C0-962B-DC4404F0EF0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993136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58393-6CE2-4904-BBCC-6D05380F5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BE4E9-CE28-494F-B5E6-6CD22BBB7A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D29A4F-047D-4B75-B903-88F387D59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3FD72-B359-46EB-8FB3-1AC4224450E2}" type="datetimeFigureOut">
              <a:rPr lang="ro-RO" smtClean="0"/>
              <a:t>16.06.2021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28687-8F12-4282-A1AF-48E11C0AD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073C3E-BC28-444C-913D-D68EE6129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9464-10CA-49C0-962B-DC4404F0EF0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268831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3AC9B0-096A-46AC-A2ED-C1596BB586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430F9B-3A84-41AD-8E39-437AE26496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21183C-C2E7-4AFA-8CCE-2690D05A6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3FD72-B359-46EB-8FB3-1AC4224450E2}" type="datetimeFigureOut">
              <a:rPr lang="ro-RO" smtClean="0"/>
              <a:t>16.06.2021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F4503A-B572-4897-9CD7-36E778CE1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D5DB51-91BA-41DC-AE99-F307DCF42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9464-10CA-49C0-962B-DC4404F0EF0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328471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A6AD-523B-49F6-8A5F-FB4078C25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A773E-1369-4792-83A2-8B23287932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0308A2-9530-4685-9454-4765ECB41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3FD72-B359-46EB-8FB3-1AC4224450E2}" type="datetimeFigureOut">
              <a:rPr lang="ro-RO" smtClean="0"/>
              <a:t>16.06.2021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3FA1CB-8C10-4711-8B98-4ABE66DFE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C98A0B-74FE-42BB-9E43-BAF3D617D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9464-10CA-49C0-962B-DC4404F0EF0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583146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7D3F0-11B5-4A93-9BAD-7D52DF588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CD649C-8AC3-468C-9C3B-EB116AB7ED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CC8C5-C989-4CD4-9EC2-D294FF7BA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3FD72-B359-46EB-8FB3-1AC4224450E2}" type="datetimeFigureOut">
              <a:rPr lang="ro-RO" smtClean="0"/>
              <a:t>16.06.2021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2B8315-9228-44DA-AEBD-B94B05D10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B87956-2572-405E-88F5-8161F44B3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9464-10CA-49C0-962B-DC4404F0EF0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304545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BEDDD-64EC-449D-835B-0E676ADDC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E7379-FCA1-4DEF-A06B-985692F71A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29D2AF-8882-4271-B427-3EA7C8DD5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3A8E80-0986-4AC6-BB0C-E53834422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3FD72-B359-46EB-8FB3-1AC4224450E2}" type="datetimeFigureOut">
              <a:rPr lang="ro-RO" smtClean="0"/>
              <a:t>16.06.2021</a:t>
            </a:fld>
            <a:endParaRPr lang="ro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619D52-A976-4FDF-A928-EE514D772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4CA6BE-7DB8-4952-B2AA-CB18DB5C3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9464-10CA-49C0-962B-DC4404F0EF0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760043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572BB-E8D5-4DA4-9625-C94165063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FABE3C-9353-41D4-BD71-53301A7B4B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8C9B47-5D9F-4A83-A49C-8B1E71A4BA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E8732A-09D9-4E6E-8D11-523F19746E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6B6AB6-9B6E-4473-BE42-F52C18C46E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57B60D-EB09-4DDE-95F0-E3B480684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3FD72-B359-46EB-8FB3-1AC4224450E2}" type="datetimeFigureOut">
              <a:rPr lang="ro-RO" smtClean="0"/>
              <a:t>16.06.2021</a:t>
            </a:fld>
            <a:endParaRPr lang="ro-R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8EBABC-A67D-4FBB-8860-AB165AF81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9672D6-EA4C-4F53-9580-3A736BD2B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9464-10CA-49C0-962B-DC4404F0EF0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29139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CA0F0-2549-45F1-A95E-E17EE14AA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79B3C5-5189-4E35-911C-DD7991BFB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3FD72-B359-46EB-8FB3-1AC4224450E2}" type="datetimeFigureOut">
              <a:rPr lang="ro-RO" smtClean="0"/>
              <a:t>16.06.2021</a:t>
            </a:fld>
            <a:endParaRPr lang="ro-R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DDC973-819C-42B1-9A84-9B23AD343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0666AC-9E56-4D2B-8ACE-943581838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9464-10CA-49C0-962B-DC4404F0EF0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588066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F070A0-956B-411D-BABD-1D0726EEC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3FD72-B359-46EB-8FB3-1AC4224450E2}" type="datetimeFigureOut">
              <a:rPr lang="ro-RO" smtClean="0"/>
              <a:t>16.06.2021</a:t>
            </a:fld>
            <a:endParaRPr lang="ro-R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459BF3-92ED-4A2D-8A3C-F24B48AB4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45D939-EE2A-4B51-B6B6-7E5787227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9464-10CA-49C0-962B-DC4404F0EF0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79190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516BD-65B4-46D1-BDEB-34BD17643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C03BF-5958-4439-9BEE-CB0B5F42D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992BF9-54B3-4583-9F94-ED34EA0645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87B60E-AD99-4869-8CA5-4519F1626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3FD72-B359-46EB-8FB3-1AC4224450E2}" type="datetimeFigureOut">
              <a:rPr lang="ro-RO" smtClean="0"/>
              <a:t>16.06.2021</a:t>
            </a:fld>
            <a:endParaRPr lang="ro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259E76-0E35-4183-8653-1351AAFFC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DE3A78-838A-4B27-AD7B-EF4275D46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9464-10CA-49C0-962B-DC4404F0EF0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71776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E51C3-B038-4912-B3DA-928EFB19C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9B3233-BEF2-487E-9F3B-25299A5817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o-R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87CA91-F569-4411-8093-41679E5E3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0F4727-39D3-49E5-8F4D-6885FFE51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3FD72-B359-46EB-8FB3-1AC4224450E2}" type="datetimeFigureOut">
              <a:rPr lang="ro-RO" smtClean="0"/>
              <a:t>16.06.2021</a:t>
            </a:fld>
            <a:endParaRPr lang="ro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2AC891-B9CE-4A22-8BA3-43C16A5B5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8413BB-4F44-47AE-A3C4-367E8FDB3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9464-10CA-49C0-962B-DC4404F0EF0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658614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5CCD6A-054D-427A-ADDE-3A7E5EAA2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3B318-45E9-4034-AFE4-F966618B73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02363F-4CE3-4CB8-A0DD-31C53C439C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3FD72-B359-46EB-8FB3-1AC4224450E2}" type="datetimeFigureOut">
              <a:rPr lang="ro-RO" smtClean="0"/>
              <a:t>16.06.2021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3EF2-7988-430B-9722-7701B02FC6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016611-9EE5-4393-8271-1F56BA7115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4F9464-10CA-49C0-962B-DC4404F0EF0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23255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o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94532D5-B331-408D-A887-BAC965BA30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557154"/>
            <a:ext cx="9888051" cy="2341746"/>
          </a:xfrm>
        </p:spPr>
        <p:txBody>
          <a:bodyPr>
            <a:normAutofit fontScale="90000"/>
          </a:bodyPr>
          <a:lstStyle/>
          <a:p>
            <a:r>
              <a:rPr lang="ro-RO" dirty="0"/>
              <a:t>Sistem încorporat de transport pe linia de producție bazat pe </a:t>
            </a:r>
            <a:r>
              <a:rPr lang="ro-RO" dirty="0" err="1"/>
              <a:t>interoperare</a:t>
            </a:r>
            <a:endParaRPr lang="ro-RO" dirty="0"/>
          </a:p>
        </p:txBody>
      </p:sp>
      <p:pic>
        <p:nvPicPr>
          <p:cNvPr id="11" name="Picture 3">
            <a:extLst>
              <a:ext uri="{FF2B5EF4-FFF2-40B4-BE49-F238E27FC236}">
                <a16:creationId xmlns:a16="http://schemas.microsoft.com/office/drawing/2014/main" id="{071A94FB-62AE-45E6-A4D9-1B34A45F9E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531" y="425206"/>
            <a:ext cx="1887538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448C064-81EC-4FB9-ACBB-9A4DEC247FC1}"/>
              </a:ext>
            </a:extLst>
          </p:cNvPr>
          <p:cNvSpPr/>
          <p:nvPr/>
        </p:nvSpPr>
        <p:spPr>
          <a:xfrm>
            <a:off x="2790423" y="392387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00000"/>
              </a:lnSpc>
            </a:pPr>
            <a:r>
              <a:rPr lang="ro-RO" sz="1400" strike="noStrike" dirty="0">
                <a:solidFill>
                  <a:srgbClr val="000000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Universitatea "Politehnica" din Timișoara</a:t>
            </a:r>
            <a:endParaRPr lang="ro-RO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00000"/>
              </a:lnSpc>
            </a:pPr>
            <a:r>
              <a:rPr lang="ro-RO" sz="1400" strike="noStrike" dirty="0">
                <a:solidFill>
                  <a:srgbClr val="000000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Facultatea de Automatică și Calculatoare</a:t>
            </a:r>
            <a:endParaRPr lang="ro-RO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00000"/>
              </a:lnSpc>
            </a:pPr>
            <a:r>
              <a:rPr lang="ro-RO" sz="1400" strike="noStrike" dirty="0">
                <a:solidFill>
                  <a:srgbClr val="000000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Programul de Licență: Informatică</a:t>
            </a:r>
            <a:endParaRPr lang="ro-RO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7">
            <a:extLst>
              <a:ext uri="{FF2B5EF4-FFF2-40B4-BE49-F238E27FC236}">
                <a16:creationId xmlns:a16="http://schemas.microsoft.com/office/drawing/2014/main" id="{1B934BBC-C583-4398-9AB9-4155C89B2D6E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1582084" y="248308"/>
            <a:ext cx="1069560" cy="820440"/>
          </a:xfrm>
          <a:prstGeom prst="rect">
            <a:avLst/>
          </a:prstGeom>
          <a:ln>
            <a:noFill/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5A8B9BA-7E54-4B51-BDA9-D97B1DEFD8E4}"/>
              </a:ext>
            </a:extLst>
          </p:cNvPr>
          <p:cNvSpPr/>
          <p:nvPr/>
        </p:nvSpPr>
        <p:spPr>
          <a:xfrm>
            <a:off x="1584101" y="1094704"/>
            <a:ext cx="8976575" cy="51516"/>
          </a:xfrm>
          <a:prstGeom prst="rect">
            <a:avLst/>
          </a:prstGeom>
          <a:solidFill>
            <a:srgbClr val="160977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732380D9-FF4D-4E0C-A49D-BFB6AF3C49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9724652"/>
              </p:ext>
            </p:extLst>
          </p:nvPr>
        </p:nvGraphicFramePr>
        <p:xfrm>
          <a:off x="8062426" y="5041632"/>
          <a:ext cx="2968625" cy="5181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968625">
                  <a:extLst>
                    <a:ext uri="{9D8B030D-6E8A-4147-A177-3AD203B41FA5}">
                      <a16:colId xmlns:a16="http://schemas.microsoft.com/office/drawing/2014/main" val="14046125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ro-RO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Student:</a:t>
                      </a:r>
                      <a:r>
                        <a:rPr lang="ro-RO" sz="1200" dirty="0">
                          <a:effectLst/>
                        </a:rPr>
                        <a:t>                                                                             </a:t>
                      </a:r>
                      <a:endParaRPr lang="ro-RO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55011543"/>
                  </a:ext>
                </a:extLst>
              </a:tr>
              <a:tr h="113665">
                <a:tc>
                  <a:txBody>
                    <a:bodyPr/>
                    <a:lstStyle/>
                    <a:p>
                      <a:r>
                        <a:rPr lang="ro-RO" sz="16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Vădan Alexandru-Adrian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54782756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EC874C2B-786C-4375-9B5A-EA5AF102C1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0821399"/>
              </p:ext>
            </p:extLst>
          </p:nvPr>
        </p:nvGraphicFramePr>
        <p:xfrm>
          <a:off x="1143000" y="5041766"/>
          <a:ext cx="2968625" cy="5609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968625">
                  <a:extLst>
                    <a:ext uri="{9D8B030D-6E8A-4147-A177-3AD203B41FA5}">
                      <a16:colId xmlns:a16="http://schemas.microsoft.com/office/drawing/2014/main" val="106764032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1800" dirty="0">
                          <a:effectLst/>
                        </a:rPr>
                        <a:t>Conducător științific:                                                                                     </a:t>
                      </a:r>
                      <a:endParaRPr lang="ro-RO" sz="18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01848387"/>
                  </a:ext>
                </a:extLst>
              </a:tr>
              <a:tr h="11366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1800" dirty="0" err="1">
                          <a:effectLst/>
                        </a:rPr>
                        <a:t>Conf.dr.ing</a:t>
                      </a:r>
                      <a:r>
                        <a:rPr lang="ro-RO" sz="1800" dirty="0">
                          <a:effectLst/>
                        </a:rPr>
                        <a:t>. Adrian </a:t>
                      </a:r>
                      <a:r>
                        <a:rPr lang="ro-RO" sz="1800" dirty="0" err="1">
                          <a:effectLst/>
                        </a:rPr>
                        <a:t>Korodi</a:t>
                      </a:r>
                      <a:r>
                        <a:rPr lang="ro-RO" sz="1800" dirty="0">
                          <a:effectLst/>
                        </a:rPr>
                        <a:t>      </a:t>
                      </a:r>
                      <a:endParaRPr lang="ro-RO" sz="18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804876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14317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FBDE7-681E-49FA-ADF3-752899DE9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           </a:t>
            </a:r>
            <a:r>
              <a:rPr lang="ro-RO" dirty="0"/>
              <a:t>Proiectul de diplomă și-a propus realizarea unui sistem de transport care să permită o comunicare directă între echipamente pe linia de producție.</a:t>
            </a:r>
          </a:p>
          <a:p>
            <a:r>
              <a:rPr lang="ro-RO" dirty="0"/>
              <a:t>            În acest sens se vizează automatizarea completă a unei linii de producție.</a:t>
            </a:r>
          </a:p>
          <a:p>
            <a:r>
              <a:rPr lang="ro-RO" dirty="0"/>
              <a:t>            În cadrul proiectului s-a dezvoltat un modul slave și un modul master. Aceste module au reprezentat robotul în sine și respectiv sistemul central cu care comunica robotul. S-a dezvoltat soluția atât hardware cât și software pentru ca robotul să comunice și să execute toate funcțiile pentru deplasarea autonomă în mediul cunoscut.</a:t>
            </a:r>
          </a:p>
          <a:p>
            <a:r>
              <a:rPr lang="ro-RO" dirty="0"/>
              <a:t>            În urma testelor, s-a constatat că sistemul a funcționat fără erori și poate fi trecut la nivelul următor, mai exact la acela de prototip.</a:t>
            </a:r>
          </a:p>
          <a:p>
            <a:endParaRPr lang="ro-RO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4D6F22-C4A7-4793-ADF1-6364177EA8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531" y="425206"/>
            <a:ext cx="1887538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7E34ADD-8225-4D07-83B3-D216A312A97C}"/>
              </a:ext>
            </a:extLst>
          </p:cNvPr>
          <p:cNvSpPr/>
          <p:nvPr/>
        </p:nvSpPr>
        <p:spPr>
          <a:xfrm>
            <a:off x="1584101" y="1094704"/>
            <a:ext cx="8976575" cy="51516"/>
          </a:xfrm>
          <a:prstGeom prst="rect">
            <a:avLst/>
          </a:prstGeom>
          <a:solidFill>
            <a:srgbClr val="160977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DEFC8C-3B51-4DAA-B545-45D299640710}"/>
              </a:ext>
            </a:extLst>
          </p:cNvPr>
          <p:cNvSpPr txBox="1"/>
          <p:nvPr/>
        </p:nvSpPr>
        <p:spPr>
          <a:xfrm>
            <a:off x="1584101" y="623000"/>
            <a:ext cx="5932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Concluzii</a:t>
            </a:r>
            <a:endParaRPr lang="ro-RO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362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6D969-1895-49BC-857D-EAFF26DE4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0315"/>
            <a:ext cx="10763774" cy="4296647"/>
          </a:xfrm>
        </p:spPr>
        <p:txBody>
          <a:bodyPr/>
          <a:lstStyle/>
          <a:p>
            <a:pPr>
              <a:buFontTx/>
              <a:buChar char="-"/>
            </a:pPr>
            <a:r>
              <a:rPr lang="ro-RO" dirty="0"/>
              <a:t>aplicație care să înregistreze ce tip de placă s-a încărcat și unde. Această aplicație va fi legată la o baza de date, de unde se pot verifică cu ușurință datele introduse.</a:t>
            </a:r>
            <a:endParaRPr lang="en-US" dirty="0"/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r>
              <a:rPr lang="en-US" dirty="0"/>
              <a:t>- </a:t>
            </a:r>
            <a:r>
              <a:rPr lang="ro-RO" dirty="0"/>
              <a:t>adăugare senzori pe sistemul de</a:t>
            </a:r>
            <a:r>
              <a:rPr lang="en-US" dirty="0"/>
              <a:t> </a:t>
            </a:r>
            <a:r>
              <a:rPr lang="ro-RO" dirty="0"/>
              <a:t>transport</a:t>
            </a:r>
            <a:r>
              <a:rPr lang="en-US" dirty="0"/>
              <a:t> </a:t>
            </a:r>
            <a:r>
              <a:rPr lang="ro-RO" dirty="0"/>
              <a:t>cu</a:t>
            </a:r>
            <a:r>
              <a:rPr lang="en-US" dirty="0"/>
              <a:t> </a:t>
            </a:r>
            <a:r>
              <a:rPr lang="ro-RO" dirty="0"/>
              <a:t>care</a:t>
            </a:r>
            <a:r>
              <a:rPr lang="en-US" dirty="0"/>
              <a:t> </a:t>
            </a:r>
            <a:r>
              <a:rPr lang="ro-RO" dirty="0"/>
              <a:t>să</a:t>
            </a:r>
            <a:r>
              <a:rPr lang="en-US" dirty="0"/>
              <a:t> </a:t>
            </a:r>
            <a:r>
              <a:rPr lang="ro-RO" dirty="0"/>
              <a:t>evităm eventualele</a:t>
            </a:r>
            <a:r>
              <a:rPr lang="en-US" dirty="0"/>
              <a:t> </a:t>
            </a:r>
            <a:r>
              <a:rPr lang="ro-RO" dirty="0"/>
              <a:t>coliziuni cu persoane/obiecte.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C05ABC-5CC7-431D-884A-59B491A41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531" y="425206"/>
            <a:ext cx="1887538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793CAD5-C1A3-4619-8ACE-D41EC8D1520A}"/>
              </a:ext>
            </a:extLst>
          </p:cNvPr>
          <p:cNvSpPr/>
          <p:nvPr/>
        </p:nvSpPr>
        <p:spPr>
          <a:xfrm>
            <a:off x="1584101" y="1094704"/>
            <a:ext cx="8976575" cy="51516"/>
          </a:xfrm>
          <a:prstGeom prst="rect">
            <a:avLst/>
          </a:prstGeom>
          <a:solidFill>
            <a:srgbClr val="160977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EF2AD3-D19D-4F4D-ACDB-A752EDC1A179}"/>
              </a:ext>
            </a:extLst>
          </p:cNvPr>
          <p:cNvSpPr txBox="1"/>
          <p:nvPr/>
        </p:nvSpPr>
        <p:spPr>
          <a:xfrm>
            <a:off x="1584101" y="623000"/>
            <a:ext cx="5932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Îmbunătățiri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viitoare</a:t>
            </a:r>
            <a:endParaRPr lang="ro-RO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2134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2CC87-8D3E-4499-8BC2-66E3858BD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8887" y="2940851"/>
            <a:ext cx="7131341" cy="9762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o-RO" sz="4400" b="1" dirty="0"/>
              <a:t>Vă mulțumesc pentru atenție!</a:t>
            </a:r>
            <a:endParaRPr lang="en-US" sz="4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C2B325-1F9E-4838-930C-49DF39946D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531" y="425206"/>
            <a:ext cx="1887538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2741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F99A2-8EDE-42EA-92E7-00D8E0B597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9567" y="1367407"/>
            <a:ext cx="10024844" cy="480533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	</a:t>
            </a:r>
            <a:r>
              <a:rPr lang="ro-RO" sz="2000" dirty="0"/>
              <a:t>Pe orice linie de producție </a:t>
            </a:r>
            <a:r>
              <a:rPr lang="en-US" sz="2000" dirty="0"/>
              <a:t>din</a:t>
            </a:r>
            <a:r>
              <a:rPr lang="ro-RO" sz="2000" dirty="0"/>
              <a:t> domeniul </a:t>
            </a:r>
            <a:r>
              <a:rPr lang="ro-RO" sz="2000" dirty="0" err="1"/>
              <a:t>automotive</a:t>
            </a:r>
            <a:r>
              <a:rPr lang="ro-RO" sz="2000" dirty="0"/>
              <a:t> există câteva lipsuri</a:t>
            </a:r>
            <a:r>
              <a:rPr lang="en-US" sz="2000" dirty="0"/>
              <a:t>.</a:t>
            </a:r>
            <a:endParaRPr lang="ro-RO" sz="2000" dirty="0"/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ro-RO" sz="2000" dirty="0"/>
              <a:t>Una dintre acestea </a:t>
            </a:r>
            <a:r>
              <a:rPr lang="en-US" sz="2000" dirty="0" err="1"/>
              <a:t>este</a:t>
            </a:r>
            <a:r>
              <a:rPr lang="ro-RO" sz="2000" dirty="0"/>
              <a:t> lipsa comunicației directe dintre echipamente.</a:t>
            </a:r>
            <a:endParaRPr lang="en-US" sz="2000" dirty="0"/>
          </a:p>
          <a:p>
            <a:pPr marL="0" indent="0">
              <a:buNone/>
            </a:pPr>
            <a:r>
              <a:rPr lang="ro-RO" sz="2000" dirty="0"/>
              <a:t>Astfel, multe dintre interacțiuni se fac manual pe partea de final de linie.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ro-RO" sz="2000" dirty="0"/>
              <a:t>Proiectul meu vine în ideea de a răspunde acestor necesități</a:t>
            </a:r>
            <a:r>
              <a:rPr lang="en-US" sz="2000" dirty="0"/>
              <a:t> </a:t>
            </a:r>
            <a:r>
              <a:rPr lang="ro-RO" sz="2000" dirty="0"/>
              <a:t>și</a:t>
            </a:r>
            <a:r>
              <a:rPr lang="en-US" sz="2000" dirty="0"/>
              <a:t> </a:t>
            </a:r>
            <a:r>
              <a:rPr lang="ro-RO" sz="2000" dirty="0"/>
              <a:t>de a ilustra o soluție prin care</a:t>
            </a:r>
            <a:r>
              <a:rPr lang="en-US" sz="2000" dirty="0"/>
              <a:t> </a:t>
            </a:r>
            <a:r>
              <a:rPr lang="ro-RO" sz="2000" dirty="0"/>
              <a:t>echipamentele pot comunica unele cu altele și în care unele acțiuni</a:t>
            </a:r>
            <a:r>
              <a:rPr lang="en-US" sz="2000" dirty="0"/>
              <a:t> la</a:t>
            </a:r>
            <a:r>
              <a:rPr lang="ro-RO" sz="2000" dirty="0"/>
              <a:t> capăt de linie să se facă automat.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err="1"/>
              <a:t>Tema</a:t>
            </a:r>
            <a:r>
              <a:rPr lang="en-US" sz="2000" dirty="0"/>
              <a:t> </a:t>
            </a:r>
            <a:r>
              <a:rPr lang="en-US" sz="2000" dirty="0" err="1"/>
              <a:t>proiectului</a:t>
            </a:r>
            <a:r>
              <a:rPr lang="en-US" sz="2000" dirty="0"/>
              <a:t> </a:t>
            </a:r>
            <a:r>
              <a:rPr lang="en-US" sz="2000" dirty="0" err="1"/>
              <a:t>este</a:t>
            </a:r>
            <a:r>
              <a:rPr lang="en-US" sz="2000" dirty="0"/>
              <a:t> :un s</a:t>
            </a:r>
            <a:r>
              <a:rPr lang="ro-RO" sz="2000" dirty="0" err="1"/>
              <a:t>istem</a:t>
            </a:r>
            <a:r>
              <a:rPr lang="ro-RO" sz="2000" dirty="0"/>
              <a:t> încorporat de transport pe</a:t>
            </a:r>
            <a:r>
              <a:rPr lang="en-US" sz="2000" dirty="0"/>
              <a:t> </a:t>
            </a:r>
            <a:r>
              <a:rPr lang="ro-RO" sz="2000" dirty="0"/>
              <a:t>linia</a:t>
            </a:r>
            <a:r>
              <a:rPr lang="en-US" sz="2000" dirty="0"/>
              <a:t> </a:t>
            </a:r>
            <a:r>
              <a:rPr lang="ro-RO" sz="2000" dirty="0"/>
              <a:t>de producție</a:t>
            </a:r>
            <a:r>
              <a:rPr lang="en-US" sz="2000" dirty="0"/>
              <a:t> </a:t>
            </a:r>
            <a:r>
              <a:rPr lang="ro-RO" sz="2000" dirty="0"/>
              <a:t>bazat pe </a:t>
            </a:r>
            <a:r>
              <a:rPr lang="ro-RO" sz="2000" dirty="0" err="1"/>
              <a:t>interoperare</a:t>
            </a:r>
            <a:r>
              <a:rPr lang="en-US" sz="2000" dirty="0"/>
              <a:t> cu </a:t>
            </a:r>
            <a:r>
              <a:rPr lang="en-US" sz="2000" dirty="0" err="1"/>
              <a:t>urmatoarele</a:t>
            </a:r>
            <a:r>
              <a:rPr lang="en-US" sz="2000" dirty="0"/>
              <a:t> </a:t>
            </a:r>
            <a:r>
              <a:rPr lang="ro-RO" sz="2000" dirty="0"/>
              <a:t>funcționalități</a:t>
            </a:r>
            <a:r>
              <a:rPr lang="en-US" sz="2000" dirty="0"/>
              <a:t>:</a:t>
            </a:r>
          </a:p>
          <a:p>
            <a:pPr marL="0" indent="0">
              <a:buNone/>
            </a:pPr>
            <a:r>
              <a:rPr lang="en-US" sz="2000" dirty="0"/>
              <a:t>- </a:t>
            </a:r>
            <a:r>
              <a:rPr lang="en-US" sz="2000" dirty="0" err="1"/>
              <a:t>Scanarea</a:t>
            </a:r>
            <a:r>
              <a:rPr lang="en-US" sz="2000" dirty="0"/>
              <a:t> </a:t>
            </a:r>
            <a:r>
              <a:rPr lang="en-US" sz="2000" dirty="0" err="1"/>
              <a:t>componentelor</a:t>
            </a:r>
            <a:r>
              <a:rPr lang="en-US" sz="2000" dirty="0"/>
              <a:t> automotive</a:t>
            </a:r>
          </a:p>
          <a:p>
            <a:pPr>
              <a:buFontTx/>
              <a:buChar char="-"/>
            </a:pPr>
            <a:r>
              <a:rPr lang="en-US" sz="2000" dirty="0" err="1"/>
              <a:t>Transportul</a:t>
            </a:r>
            <a:r>
              <a:rPr lang="en-US" sz="2000" dirty="0"/>
              <a:t> </a:t>
            </a:r>
            <a:r>
              <a:rPr lang="en-US" sz="2000" dirty="0" err="1"/>
              <a:t>componentelor</a:t>
            </a:r>
            <a:r>
              <a:rPr lang="en-US" sz="2000" dirty="0"/>
              <a:t> </a:t>
            </a:r>
            <a:r>
              <a:rPr lang="en-US" sz="2000" dirty="0" err="1"/>
              <a:t>prin</a:t>
            </a:r>
            <a:r>
              <a:rPr lang="en-US" sz="2000" dirty="0"/>
              <a:t> </a:t>
            </a:r>
            <a:r>
              <a:rPr lang="en-US" sz="2000" dirty="0" err="1"/>
              <a:t>comunicarea</a:t>
            </a:r>
            <a:r>
              <a:rPr lang="en-US" sz="2000" dirty="0"/>
              <a:t> </a:t>
            </a:r>
            <a:r>
              <a:rPr lang="en-US" sz="2000" dirty="0" err="1"/>
              <a:t>directa</a:t>
            </a:r>
            <a:r>
              <a:rPr lang="en-US" sz="2000" dirty="0"/>
              <a:t> cu </a:t>
            </a:r>
            <a:r>
              <a:rPr lang="en-US" sz="2000" dirty="0" err="1"/>
              <a:t>echipamentele</a:t>
            </a:r>
            <a:r>
              <a:rPr lang="en-US" sz="2000" dirty="0"/>
              <a:t> de pe </a:t>
            </a:r>
            <a:r>
              <a:rPr lang="en-US" sz="2000" dirty="0" err="1"/>
              <a:t>linia</a:t>
            </a:r>
            <a:r>
              <a:rPr lang="en-US" sz="2000" dirty="0"/>
              <a:t> de </a:t>
            </a:r>
            <a:r>
              <a:rPr lang="ro-RO" sz="2000" dirty="0"/>
              <a:t>producție 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- </a:t>
            </a:r>
            <a:r>
              <a:rPr lang="en-US" sz="2000" dirty="0" err="1"/>
              <a:t>Sortarea</a:t>
            </a:r>
            <a:r>
              <a:rPr lang="en-US" sz="2000" dirty="0"/>
              <a:t> </a:t>
            </a:r>
            <a:r>
              <a:rPr lang="en-US" sz="2000" dirty="0" err="1"/>
              <a:t>componentelor</a:t>
            </a:r>
            <a:r>
              <a:rPr lang="en-US" sz="2000" dirty="0"/>
              <a:t> </a:t>
            </a:r>
            <a:r>
              <a:rPr lang="en-US" sz="2000" dirty="0" err="1"/>
              <a:t>dupa</a:t>
            </a:r>
            <a:r>
              <a:rPr lang="en-US" sz="2000" dirty="0"/>
              <a:t> </a:t>
            </a:r>
            <a:r>
              <a:rPr lang="en-US" sz="2000" dirty="0" err="1"/>
              <a:t>destina</a:t>
            </a:r>
            <a:r>
              <a:rPr lang="ro-RO" sz="2000" dirty="0"/>
              <a:t>ț</a:t>
            </a:r>
            <a:r>
              <a:rPr lang="en-US" sz="2000" dirty="0" err="1"/>
              <a:t>ie</a:t>
            </a:r>
            <a:endParaRPr lang="ro-RO" sz="2000" dirty="0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D32599A7-8C7E-4049-83FC-FE8AB6FF5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531" y="425206"/>
            <a:ext cx="1887538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2D8D145-FA63-4CC1-A64E-4EA43A0568AF}"/>
              </a:ext>
            </a:extLst>
          </p:cNvPr>
          <p:cNvSpPr/>
          <p:nvPr/>
        </p:nvSpPr>
        <p:spPr>
          <a:xfrm>
            <a:off x="1584101" y="1094704"/>
            <a:ext cx="8976575" cy="51516"/>
          </a:xfrm>
          <a:prstGeom prst="rect">
            <a:avLst/>
          </a:prstGeom>
          <a:solidFill>
            <a:srgbClr val="160977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948FA-64AA-4464-ABFF-7F7EC014169C}"/>
              </a:ext>
            </a:extLst>
          </p:cNvPr>
          <p:cNvSpPr txBox="1"/>
          <p:nvPr/>
        </p:nvSpPr>
        <p:spPr>
          <a:xfrm>
            <a:off x="1516989" y="623000"/>
            <a:ext cx="5932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proiectului</a:t>
            </a:r>
            <a:endParaRPr lang="ro-RO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8523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90211-0CD5-421E-8E41-4ACE52F5F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233" y="161792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	S-au </a:t>
            </a:r>
            <a:r>
              <a:rPr lang="en-US" sz="2000" dirty="0" err="1"/>
              <a:t>proiectat</a:t>
            </a:r>
            <a:r>
              <a:rPr lang="en-US" sz="2000" dirty="0"/>
              <a:t> </a:t>
            </a:r>
            <a:r>
              <a:rPr lang="ro-RO" sz="2000" dirty="0"/>
              <a:t>și dezvolta</a:t>
            </a:r>
            <a:r>
              <a:rPr lang="en-US" sz="2000" dirty="0"/>
              <a:t>t</a:t>
            </a:r>
            <a:r>
              <a:rPr lang="ro-RO" sz="2000" dirty="0"/>
              <a:t> două sisteme</a:t>
            </a:r>
            <a:r>
              <a:rPr lang="en-US" sz="2000" dirty="0"/>
              <a:t>:</a:t>
            </a:r>
          </a:p>
          <a:p>
            <a:pPr marL="0" indent="0">
              <a:buNone/>
            </a:pPr>
            <a:r>
              <a:rPr lang="en-US" sz="2000" dirty="0"/>
              <a:t>-</a:t>
            </a:r>
            <a:r>
              <a:rPr lang="ro-RO" sz="2000" dirty="0"/>
              <a:t>unul pentru transportul componentelor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-</a:t>
            </a:r>
            <a:r>
              <a:rPr lang="en-US" sz="2000" dirty="0" err="1"/>
              <a:t>unul</a:t>
            </a:r>
            <a:r>
              <a:rPr lang="ro-RO" sz="2000" dirty="0"/>
              <a:t> fiind un sistem central care va </a:t>
            </a:r>
            <a:r>
              <a:rPr lang="en-US" sz="2000" dirty="0" err="1"/>
              <a:t>comunica</a:t>
            </a:r>
            <a:r>
              <a:rPr lang="en-US" sz="2000" dirty="0"/>
              <a:t> cu</a:t>
            </a:r>
            <a:r>
              <a:rPr lang="ro-RO" sz="2000" dirty="0"/>
              <a:t> robotul nostru.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err="1"/>
              <a:t>Fiecare</a:t>
            </a:r>
            <a:r>
              <a:rPr lang="en-US" sz="2000" dirty="0"/>
              <a:t> </a:t>
            </a:r>
            <a:r>
              <a:rPr lang="en-US" sz="2000" dirty="0" err="1"/>
              <a:t>sistem</a:t>
            </a:r>
            <a:r>
              <a:rPr lang="en-US" sz="2000" dirty="0"/>
              <a:t> </a:t>
            </a:r>
            <a:r>
              <a:rPr lang="en-US" sz="2000" dirty="0" err="1"/>
              <a:t>este</a:t>
            </a:r>
            <a:r>
              <a:rPr lang="en-US" sz="2000" dirty="0"/>
              <a:t> </a:t>
            </a:r>
            <a:r>
              <a:rPr lang="en-US" sz="2000" dirty="0" err="1"/>
              <a:t>concentrat</a:t>
            </a:r>
            <a:r>
              <a:rPr lang="en-US" sz="2000" dirty="0"/>
              <a:t> </a:t>
            </a:r>
            <a:r>
              <a:rPr lang="ro-RO" sz="2000" dirty="0"/>
              <a:t>în jurul unui</a:t>
            </a:r>
            <a:r>
              <a:rPr lang="en-US" sz="2000" dirty="0"/>
              <a:t> </a:t>
            </a:r>
            <a:r>
              <a:rPr lang="en-US" sz="2000" dirty="0" err="1"/>
              <a:t>microcontroler</a:t>
            </a:r>
            <a:r>
              <a:rPr lang="en-US" sz="2000" dirty="0"/>
              <a:t>.</a:t>
            </a:r>
            <a:endParaRPr lang="ro-RO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C2E6F4-B72F-47C3-BD63-978D083411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531" y="425206"/>
            <a:ext cx="1887538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5400113-7C00-43C2-82BF-93B5E9ADE2A0}"/>
              </a:ext>
            </a:extLst>
          </p:cNvPr>
          <p:cNvSpPr/>
          <p:nvPr/>
        </p:nvSpPr>
        <p:spPr>
          <a:xfrm>
            <a:off x="1584101" y="1094704"/>
            <a:ext cx="8976575" cy="51516"/>
          </a:xfrm>
          <a:prstGeom prst="rect">
            <a:avLst/>
          </a:prstGeom>
          <a:solidFill>
            <a:srgbClr val="160977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9DF20B-A226-4BB0-8E93-A73A70454F07}"/>
              </a:ext>
            </a:extLst>
          </p:cNvPr>
          <p:cNvSpPr txBox="1"/>
          <p:nvPr/>
        </p:nvSpPr>
        <p:spPr>
          <a:xfrm>
            <a:off x="1584101" y="623000"/>
            <a:ext cx="5932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Soluția propusă</a:t>
            </a:r>
          </a:p>
        </p:txBody>
      </p:sp>
      <p:pic>
        <p:nvPicPr>
          <p:cNvPr id="2050" name="Picture 4">
            <a:extLst>
              <a:ext uri="{FF2B5EF4-FFF2-40B4-BE49-F238E27FC236}">
                <a16:creationId xmlns:a16="http://schemas.microsoft.com/office/drawing/2014/main" id="{4155E10E-45B4-4560-A316-0FAE671E1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5731" y="3555302"/>
            <a:ext cx="5943600" cy="300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FC81D9-10A6-4015-8A9F-D5338361A5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167" y="3618423"/>
            <a:ext cx="3901142" cy="29372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225D5C3-BB8E-4EFF-850B-8A3FAB3B2CCF}"/>
              </a:ext>
            </a:extLst>
          </p:cNvPr>
          <p:cNvSpPr txBox="1"/>
          <p:nvPr/>
        </p:nvSpPr>
        <p:spPr>
          <a:xfrm>
            <a:off x="2140400" y="6371011"/>
            <a:ext cx="1436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Arduino UNO</a:t>
            </a:r>
            <a:endParaRPr lang="ro-RO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F6F1FE-4CA9-4679-9AC7-4D648B3F7604}"/>
              </a:ext>
            </a:extLst>
          </p:cNvPr>
          <p:cNvSpPr txBox="1"/>
          <p:nvPr/>
        </p:nvSpPr>
        <p:spPr>
          <a:xfrm>
            <a:off x="7594166" y="6358000"/>
            <a:ext cx="2041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Arduino MEGA2560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562163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F11B53-FD50-47D1-9F5A-A0B1D96EB0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531" y="425206"/>
            <a:ext cx="1887538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9A4377D-A6F9-4E1A-A2F9-64F53CB234D3}"/>
              </a:ext>
            </a:extLst>
          </p:cNvPr>
          <p:cNvSpPr/>
          <p:nvPr/>
        </p:nvSpPr>
        <p:spPr>
          <a:xfrm>
            <a:off x="1584101" y="1094704"/>
            <a:ext cx="8976575" cy="51516"/>
          </a:xfrm>
          <a:prstGeom prst="rect">
            <a:avLst/>
          </a:prstGeom>
          <a:solidFill>
            <a:srgbClr val="160977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BEB298-F5F1-440E-938E-BBA055D5A535}"/>
              </a:ext>
            </a:extLst>
          </p:cNvPr>
          <p:cNvSpPr txBox="1"/>
          <p:nvPr/>
        </p:nvSpPr>
        <p:spPr>
          <a:xfrm>
            <a:off x="1584101" y="623000"/>
            <a:ext cx="5932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Arhitectura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general</a:t>
            </a:r>
            <a:r>
              <a:rPr lang="ro-RO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ă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sistemului</a:t>
            </a:r>
            <a:endParaRPr lang="ro-RO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17">
            <a:extLst>
              <a:ext uri="{FF2B5EF4-FFF2-40B4-BE49-F238E27FC236}">
                <a16:creationId xmlns:a16="http://schemas.microsoft.com/office/drawing/2014/main" id="{EB638A6F-6D91-4A34-97D7-F1663FF68F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7057" y="1683521"/>
            <a:ext cx="8211521" cy="44489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45668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14">
            <a:extLst>
              <a:ext uri="{FF2B5EF4-FFF2-40B4-BE49-F238E27FC236}">
                <a16:creationId xmlns:a16="http://schemas.microsoft.com/office/drawing/2014/main" id="{2C1863EC-A754-49DC-95D0-F276DA7A3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567" y="1094704"/>
            <a:ext cx="9856002" cy="5537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A42698-F14B-439D-A4E9-05DEAABEB6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531" y="425206"/>
            <a:ext cx="1887538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3E54F82-715A-45A9-A8FC-ADD4E25A32BF}"/>
              </a:ext>
            </a:extLst>
          </p:cNvPr>
          <p:cNvSpPr/>
          <p:nvPr/>
        </p:nvSpPr>
        <p:spPr>
          <a:xfrm>
            <a:off x="1584101" y="1094704"/>
            <a:ext cx="8976575" cy="51516"/>
          </a:xfrm>
          <a:prstGeom prst="rect">
            <a:avLst/>
          </a:prstGeom>
          <a:solidFill>
            <a:srgbClr val="160977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FD531C-9D4A-4AE5-B0B4-5FBCD4246C6A}"/>
              </a:ext>
            </a:extLst>
          </p:cNvPr>
          <p:cNvSpPr txBox="1"/>
          <p:nvPr/>
        </p:nvSpPr>
        <p:spPr>
          <a:xfrm>
            <a:off x="1584101" y="623000"/>
            <a:ext cx="5932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Scenariu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func</a:t>
            </a:r>
            <a:r>
              <a:rPr lang="ro-RO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ț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ionare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implementat</a:t>
            </a:r>
            <a:endParaRPr lang="ro-RO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291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5B63A6C-3DB9-472A-9977-2D14C3C33D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531" y="425206"/>
            <a:ext cx="1887538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064CCFC-DCBB-4552-B684-312EE5FD62C2}"/>
              </a:ext>
            </a:extLst>
          </p:cNvPr>
          <p:cNvSpPr/>
          <p:nvPr/>
        </p:nvSpPr>
        <p:spPr>
          <a:xfrm>
            <a:off x="1584101" y="1094704"/>
            <a:ext cx="8976575" cy="51516"/>
          </a:xfrm>
          <a:prstGeom prst="rect">
            <a:avLst/>
          </a:prstGeom>
          <a:solidFill>
            <a:srgbClr val="160977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EB151C-5DBC-42FB-96C7-C6895B21A6EC}"/>
              </a:ext>
            </a:extLst>
          </p:cNvPr>
          <p:cNvSpPr txBox="1"/>
          <p:nvPr/>
        </p:nvSpPr>
        <p:spPr>
          <a:xfrm>
            <a:off x="1584101" y="623000"/>
            <a:ext cx="5932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Implementare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sistem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transport</a:t>
            </a:r>
            <a:endParaRPr lang="ro-RO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4">
            <a:extLst>
              <a:ext uri="{FF2B5EF4-FFF2-40B4-BE49-F238E27FC236}">
                <a16:creationId xmlns:a16="http://schemas.microsoft.com/office/drawing/2014/main" id="{1C9D9564-8A9A-4DC0-A052-5EC9D0A968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4536" y="1199768"/>
            <a:ext cx="5752996" cy="5692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6346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5A8C208-701B-4CAC-9045-A573CE4943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531" y="425206"/>
            <a:ext cx="1887538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E4EA864-C7B0-46F0-91A4-14DC93F46664}"/>
              </a:ext>
            </a:extLst>
          </p:cNvPr>
          <p:cNvSpPr/>
          <p:nvPr/>
        </p:nvSpPr>
        <p:spPr>
          <a:xfrm>
            <a:off x="1584101" y="1094704"/>
            <a:ext cx="8976575" cy="51516"/>
          </a:xfrm>
          <a:prstGeom prst="rect">
            <a:avLst/>
          </a:prstGeom>
          <a:solidFill>
            <a:srgbClr val="160977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4AFAA0-198C-49A3-A6FA-4F905D2943A1}"/>
              </a:ext>
            </a:extLst>
          </p:cNvPr>
          <p:cNvSpPr txBox="1"/>
          <p:nvPr/>
        </p:nvSpPr>
        <p:spPr>
          <a:xfrm>
            <a:off x="1584101" y="623000"/>
            <a:ext cx="5932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Implementare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sistem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central</a:t>
            </a:r>
            <a:endParaRPr lang="ro-RO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36">
            <a:extLst>
              <a:ext uri="{FF2B5EF4-FFF2-40B4-BE49-F238E27FC236}">
                <a16:creationId xmlns:a16="http://schemas.microsoft.com/office/drawing/2014/main" id="{3EFC61A5-9998-46EC-8393-9EB8AE2716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956630" y="-76713"/>
            <a:ext cx="5609525" cy="8162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12380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38">
            <a:extLst>
              <a:ext uri="{FF2B5EF4-FFF2-40B4-BE49-F238E27FC236}">
                <a16:creationId xmlns:a16="http://schemas.microsoft.com/office/drawing/2014/main" id="{7C807B03-7D14-49AF-9994-49ABA905C2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787" y="88001"/>
            <a:ext cx="6502425" cy="6681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9F9119-38A4-4682-9E94-9D04E68452E1}"/>
              </a:ext>
            </a:extLst>
          </p:cNvPr>
          <p:cNvSpPr txBox="1"/>
          <p:nvPr/>
        </p:nvSpPr>
        <p:spPr>
          <a:xfrm>
            <a:off x="654341" y="880844"/>
            <a:ext cx="2109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Diagrama</a:t>
            </a:r>
            <a:r>
              <a:rPr lang="en-US" dirty="0"/>
              <a:t> de </a:t>
            </a:r>
            <a:r>
              <a:rPr lang="en-US" dirty="0" err="1"/>
              <a:t>proces</a:t>
            </a:r>
            <a:r>
              <a:rPr lang="en-US" dirty="0"/>
              <a:t>: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68718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1-05-22 at 17.43.49">
            <a:hlinkClick r:id="" action="ppaction://media"/>
            <a:extLst>
              <a:ext uri="{FF2B5EF4-FFF2-40B4-BE49-F238E27FC236}">
                <a16:creationId xmlns:a16="http://schemas.microsoft.com/office/drawing/2014/main" id="{D56E5844-AA65-46BF-A11E-0AB096934EF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6143" y="1216546"/>
            <a:ext cx="9515285" cy="5233026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A3C1121-57B6-4DC0-AC23-3D847668D2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531" y="425206"/>
            <a:ext cx="1887538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5E9B93A-2099-43FB-B089-37BF21BF35CB}"/>
              </a:ext>
            </a:extLst>
          </p:cNvPr>
          <p:cNvSpPr/>
          <p:nvPr/>
        </p:nvSpPr>
        <p:spPr>
          <a:xfrm>
            <a:off x="1584101" y="1094704"/>
            <a:ext cx="8976575" cy="51516"/>
          </a:xfrm>
          <a:prstGeom prst="rect">
            <a:avLst/>
          </a:prstGeom>
          <a:solidFill>
            <a:srgbClr val="160977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E4833F-630E-4BA2-9A7B-AB8B249D873B}"/>
              </a:ext>
            </a:extLst>
          </p:cNvPr>
          <p:cNvSpPr txBox="1"/>
          <p:nvPr/>
        </p:nvSpPr>
        <p:spPr>
          <a:xfrm>
            <a:off x="1584101" y="623000"/>
            <a:ext cx="5932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Rezultate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ob</a:t>
            </a:r>
            <a:r>
              <a:rPr lang="ro-RO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ț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inute</a:t>
            </a:r>
            <a:endParaRPr lang="ro-RO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1003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5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1166</TotalTime>
  <Words>450</Words>
  <Application>Microsoft Office PowerPoint</Application>
  <PresentationFormat>Widescreen</PresentationFormat>
  <Paragraphs>41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Office Theme</vt:lpstr>
      <vt:lpstr>Sistem încorporat de transport pe linia de producție bazat pe interoperare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 încorporat de transport pe linia de producție bazat pe interoperare</dc:title>
  <dc:creator>Vadan</dc:creator>
  <cp:lastModifiedBy>Vadan</cp:lastModifiedBy>
  <cp:revision>22</cp:revision>
  <dcterms:created xsi:type="dcterms:W3CDTF">2021-06-15T14:39:03Z</dcterms:created>
  <dcterms:modified xsi:type="dcterms:W3CDTF">2021-06-16T18:31:18Z</dcterms:modified>
</cp:coreProperties>
</file>

<file path=docProps/thumbnail.jpeg>
</file>